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69" r:id="rId4"/>
    <p:sldId id="280" r:id="rId5"/>
    <p:sldId id="266" r:id="rId6"/>
    <p:sldId id="264" r:id="rId7"/>
    <p:sldId id="258" r:id="rId8"/>
    <p:sldId id="259" r:id="rId9"/>
    <p:sldId id="261" r:id="rId10"/>
    <p:sldId id="262" r:id="rId11"/>
    <p:sldId id="263" r:id="rId12"/>
    <p:sldId id="265" r:id="rId13"/>
    <p:sldId id="270" r:id="rId14"/>
    <p:sldId id="281" r:id="rId15"/>
    <p:sldId id="271" r:id="rId16"/>
    <p:sldId id="282" r:id="rId17"/>
    <p:sldId id="278" r:id="rId18"/>
    <p:sldId id="272" r:id="rId19"/>
    <p:sldId id="273" r:id="rId20"/>
    <p:sldId id="279" r:id="rId21"/>
    <p:sldId id="274" r:id="rId22"/>
    <p:sldId id="283" r:id="rId23"/>
    <p:sldId id="276" r:id="rId2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A4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AD7660D-65A6-4B61-8E90-B6C9DD4BDF47}" type="datetimeFigureOut">
              <a:rPr lang="de-DE" smtClean="0"/>
              <a:t>16.09.2025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374186A-EA13-4636-8B04-6D3F7E2B61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0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875237B-EAF6-4140-A1CE-2CF44A627674}" type="datetimeFigureOut">
              <a:rPr lang="de-DE" smtClean="0"/>
              <a:t>16.09.2025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883733F-4B57-4A79-8E70-1DD878BD3E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7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866900"/>
            <a:ext cx="11091862" cy="173513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15383"/>
            <a:ext cx="9144000" cy="46171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[Hier bitte Vor- und Nachnamen eintragen]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38200" y="4672951"/>
            <a:ext cx="290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DCF349-DDA3-482C-B1C7-46CF6E95CF96}" type="datetime2">
              <a:rPr lang="de-DE" smtClean="0">
                <a:solidFill>
                  <a:schemeClr val="bg1">
                    <a:lumMod val="50000"/>
                  </a:schemeClr>
                </a:solidFill>
              </a:rPr>
              <a:t>Dienstag, 16. September 2025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BF928F0E-852E-4187-B69E-0CC757AE3ED5}" type="datetime1">
              <a:rPr lang="de-DE" smtClean="0"/>
              <a:pPr/>
              <a:t>16.09.2025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76713"/>
            <a:ext cx="9144000" cy="395287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[Hier bitte Abteilung / Position eintragen]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733" y="223520"/>
            <a:ext cx="3742267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20B-792D-44A4-85FA-E619A1A0D9D2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22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BFFF-3B34-4E3A-9E6F-34C5C3C01DA5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83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04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F2D-BBE5-4D00-B869-9ADA48B3A93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8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C328-7F2A-406B-9BAF-A37024E0382D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37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4148-7F90-4020-99F5-F34115EB13F3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64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3685-6054-4C6E-8F2C-70AC8732A78A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09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D52-1D7F-4139-9635-9793F9FE142C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97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312-282C-441A-871B-622E5BEF8019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5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5745-D381-4FF6-99B0-B5535AA3989E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2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-3810" y="6545415"/>
            <a:ext cx="12159234" cy="325297"/>
          </a:xfrm>
          <a:prstGeom prst="rect">
            <a:avLst/>
          </a:prstGeom>
          <a:pattFill prst="pct30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" t="1" r="18061" b="29554"/>
          <a:stretch/>
        </p:blipFill>
        <p:spPr>
          <a:xfrm>
            <a:off x="8262993" y="3795522"/>
            <a:ext cx="3929006" cy="307317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218821"/>
            <a:ext cx="9500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600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8610" y="6574663"/>
            <a:ext cx="893064" cy="2844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202A4F"/>
                </a:solidFill>
              </a:defRPr>
            </a:lvl1pPr>
          </a:lstStyle>
          <a:p>
            <a:fld id="{BF928F0E-852E-4187-B69E-0CC757AE3ED5}" type="datetime1">
              <a:rPr lang="de-DE" smtClean="0"/>
              <a:pPr/>
              <a:t>16.09.2025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51674" y="6574663"/>
            <a:ext cx="7008116" cy="28508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algn="ctr" defTabSz="914400" rtl="0" eaLnBrk="1" latinLnBrk="0" hangingPunct="1">
              <a:defRPr lang="de-DE" sz="1000" kern="1200" dirty="0" smtClean="0">
                <a:solidFill>
                  <a:srgbClr val="202A4F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59790" y="6574663"/>
            <a:ext cx="516826" cy="2844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lang="de-DE" sz="1000" kern="1200" smtClean="0">
                <a:solidFill>
                  <a:srgbClr val="202A4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4DC4486-F9C5-4E3E-B575-AC958B48C8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2162556" y="6204357"/>
            <a:ext cx="5359908" cy="28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-3810" y="1586604"/>
            <a:ext cx="12187591" cy="92362"/>
          </a:xfrm>
          <a:prstGeom prst="rect">
            <a:avLst/>
          </a:prstGeom>
          <a:pattFill prst="pct30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-3810" y="216287"/>
            <a:ext cx="842010" cy="1342924"/>
          </a:xfrm>
          <a:prstGeom prst="rect">
            <a:avLst/>
          </a:prstGeom>
          <a:solidFill>
            <a:srgbClr val="20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1061" y="100755"/>
            <a:ext cx="12187591" cy="92362"/>
          </a:xfrm>
          <a:prstGeom prst="rect">
            <a:avLst/>
          </a:prstGeom>
          <a:pattFill prst="pct30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0526" y="218508"/>
            <a:ext cx="1173043" cy="13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rgbClr val="202A4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h-kras.de/kontakt" TargetMode="External"/><Relationship Id="rId2" Type="http://schemas.openxmlformats.org/officeDocument/2006/relationships/hyperlink" Target="mailto:kevin.herrmann@kath-kras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hyperlink" Target="mailto:claudia.rudolf@kath-kras.d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ath-kras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Erstkommunion 2026</a:t>
            </a:r>
            <a:br>
              <a:rPr lang="de-DE" dirty="0"/>
            </a:br>
            <a:r>
              <a:rPr lang="de-DE" dirty="0"/>
              <a:t>„Ihr seid meine Freunde“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21666" y="4968509"/>
            <a:ext cx="5960533" cy="1053613"/>
          </a:xfrm>
        </p:spPr>
        <p:txBody>
          <a:bodyPr>
            <a:normAutofit/>
          </a:bodyPr>
          <a:lstStyle/>
          <a:p>
            <a:r>
              <a:rPr lang="de-DE" dirty="0"/>
              <a:t>Pfarrer Trudpert Kern</a:t>
            </a:r>
          </a:p>
          <a:p>
            <a:r>
              <a:rPr lang="de-DE" dirty="0"/>
              <a:t>Pfarrer Bernhard Metz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8F0E-852E-4187-B69E-0CC757AE3ED5}" type="datetime1">
              <a:rPr lang="de-DE" smtClean="0"/>
              <a:pPr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38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 bei der Anmeldung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Am Ende der Seite muss ein sog. Captcha Code zur Bestätigung eingegeben werden: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Anschließend können die Daten überprüft werden und </a:t>
            </a:r>
            <a:br>
              <a:rPr lang="de-DE" dirty="0"/>
            </a:br>
            <a:r>
              <a:rPr lang="de-DE" dirty="0"/>
              <a:t>entsprechend über „Senden“ an uns übermittelt werden!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18" y="2767710"/>
            <a:ext cx="6944869" cy="17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Bitte Beachten Sie…!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Eine Anmeldung ist nur einmalig möglich. Sofern Sie versehentlich falsche Angaben gemacht haben, nehmen Sie bitte Kontakt mit uns auf.</a:t>
            </a:r>
          </a:p>
          <a:p>
            <a:r>
              <a:rPr lang="de-DE" dirty="0"/>
              <a:t>Alle Datumsfelder müssen im Format TT.MM.JJJJ gemacht werden!</a:t>
            </a:r>
          </a:p>
          <a:p>
            <a:r>
              <a:rPr lang="de-DE" dirty="0"/>
              <a:t>Sie erhalten nach der Anmeldung eine Bestätigung per Mail. Sollte dies nicht der Fall sein, nehmen Sie bitte Kontakt mit uns auf.</a:t>
            </a:r>
          </a:p>
          <a:p>
            <a:r>
              <a:rPr lang="de-DE" b="1" dirty="0"/>
              <a:t>Anmeldung ist vom 17. September bis 12. Oktober 2025 möglich.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55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Fragen?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1374" y="1825624"/>
            <a:ext cx="7297442" cy="4600035"/>
          </a:xfrm>
        </p:spPr>
        <p:txBody>
          <a:bodyPr>
            <a:normAutofit/>
          </a:bodyPr>
          <a:lstStyle/>
          <a:p>
            <a:r>
              <a:rPr lang="de-DE" dirty="0"/>
              <a:t>Bei Fragen und / oder </a:t>
            </a:r>
            <a:r>
              <a:rPr lang="de-DE" u="sng" dirty="0"/>
              <a:t>technischen</a:t>
            </a:r>
            <a:r>
              <a:rPr lang="de-DE" dirty="0"/>
              <a:t> Problemen </a:t>
            </a:r>
            <a:br>
              <a:rPr lang="de-DE" dirty="0"/>
            </a:br>
            <a:r>
              <a:rPr lang="de-DE" dirty="0"/>
              <a:t>wenden Sie sich bitte an:</a:t>
            </a:r>
          </a:p>
          <a:p>
            <a:pPr marL="3200400" lvl="7" indent="0" algn="r" defTabSz="860425">
              <a:buNone/>
              <a:tabLst>
                <a:tab pos="5645150" algn="l"/>
                <a:tab pos="5834063" algn="l"/>
                <a:tab pos="6102350" algn="l"/>
              </a:tabLst>
            </a:pPr>
            <a:r>
              <a:rPr lang="en-US" b="1" dirty="0"/>
              <a:t>Kevin Herrmann</a:t>
            </a:r>
          </a:p>
          <a:p>
            <a:pPr marL="3200400" lvl="7" indent="0" algn="r" defTabSz="860425">
              <a:buNone/>
              <a:tabLst>
                <a:tab pos="5645150" algn="l"/>
                <a:tab pos="5834063" algn="l"/>
                <a:tab pos="6102350" algn="l"/>
              </a:tabLst>
            </a:pPr>
            <a:r>
              <a:rPr lang="en-US" dirty="0"/>
              <a:t>IT &amp; Web-Administration</a:t>
            </a:r>
          </a:p>
          <a:p>
            <a:pPr marL="3200400" lvl="7" indent="0" algn="r" defTabSz="860425">
              <a:buNone/>
              <a:tabLst>
                <a:tab pos="5645150" algn="l"/>
                <a:tab pos="5834063" algn="l"/>
                <a:tab pos="6102350" algn="l"/>
              </a:tabLst>
            </a:pPr>
            <a:r>
              <a:rPr lang="en-US" dirty="0">
                <a:hlinkClick r:id="rId2"/>
              </a:rPr>
              <a:t>kevin.herrmann@kath-kras.de</a:t>
            </a:r>
            <a:endParaRPr lang="en-US" dirty="0"/>
          </a:p>
          <a:p>
            <a:pPr marL="3200400" lvl="7" indent="0" algn="r" defTabSz="860425">
              <a:buNone/>
              <a:tabLst>
                <a:tab pos="5645150" algn="l"/>
                <a:tab pos="5834063" algn="l"/>
                <a:tab pos="6102350" algn="l"/>
              </a:tabLst>
            </a:pPr>
            <a:r>
              <a:rPr lang="en-US" dirty="0">
                <a:hlinkClick r:id="rId3"/>
              </a:rPr>
              <a:t>http://www.kath-kras.de/kontakt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Bei allen anderen Fragen stehen Ihnen die </a:t>
            </a:r>
            <a:br>
              <a:rPr lang="de-DE" dirty="0"/>
            </a:br>
            <a:r>
              <a:rPr lang="de-DE" dirty="0"/>
              <a:t>Kolleginnen &amp; Kollegen unserer Pfarrbüros </a:t>
            </a:r>
            <a:br>
              <a:rPr lang="de-DE" dirty="0"/>
            </a:br>
            <a:r>
              <a:rPr lang="de-DE" dirty="0"/>
              <a:t>(</a:t>
            </a:r>
            <a:r>
              <a:rPr lang="de-DE" sz="2400" dirty="0"/>
              <a:t>besonders Frau Claudia </a:t>
            </a:r>
            <a:r>
              <a:rPr lang="de-DE" sz="2400"/>
              <a:t>Rudolf 06294/428038-6 </a:t>
            </a:r>
            <a:r>
              <a:rPr lang="de-DE" sz="2400" dirty="0"/>
              <a:t>oder </a:t>
            </a:r>
            <a:r>
              <a:rPr lang="de-DE" sz="2400" dirty="0">
                <a:hlinkClick r:id="rId4"/>
              </a:rPr>
              <a:t>claudia.rudolf@kath-kras.de</a:t>
            </a:r>
            <a:r>
              <a:rPr lang="de-DE" dirty="0"/>
              <a:t>)gerne zur Verfügung!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12</a:t>
            </a:fld>
            <a:endParaRPr lang="de-DE" dirty="0"/>
          </a:p>
        </p:txBody>
      </p:sp>
      <p:pic>
        <p:nvPicPr>
          <p:cNvPr id="2052" name="Picture 4" descr="http://www.kath-kras.de/im/img/_KrGYSQLbSrXmS-LWn6dWs6xO0v3bFl25SRDmSjDfKBLJKjgbKhX_EvVmSlX5fCAbSDQYfCV5SDQ5fZLmfBAmFrE_IR3bIxum2o2/s,x,150,y,225/f,j/it_herrma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871" y="1835563"/>
            <a:ext cx="1353842" cy="20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" y="1544384"/>
            <a:ext cx="3342378" cy="50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5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Termine .1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314" y="1759506"/>
            <a:ext cx="10515600" cy="4600035"/>
          </a:xfrm>
        </p:spPr>
        <p:txBody>
          <a:bodyPr>
            <a:normAutofit/>
          </a:bodyPr>
          <a:lstStyle/>
          <a:p>
            <a:r>
              <a:rPr lang="de-DE" b="1" dirty="0"/>
              <a:t>Vorstellungsgottesdienste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r>
              <a:rPr lang="de-DE" dirty="0"/>
              <a:t>Erstbeichte</a:t>
            </a:r>
          </a:p>
          <a:p>
            <a:pPr marL="457200" lvl="1" indent="0" algn="ctr">
              <a:buNone/>
            </a:pPr>
            <a:r>
              <a:rPr lang="de-DE" dirty="0"/>
              <a:t>02.- 06. März 2026 anstatt des Kommunionunterrichts.</a:t>
            </a:r>
          </a:p>
          <a:p>
            <a:r>
              <a:rPr lang="de-DE" dirty="0"/>
              <a:t>Mitfeier einer Taufe in der jeweiligen Gemeinde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13</a:t>
            </a:fld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9A05E9BD-0D12-4CED-B289-45B7D3361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49199"/>
              </p:ext>
            </p:extLst>
          </p:nvPr>
        </p:nvGraphicFramePr>
        <p:xfrm>
          <a:off x="1305142" y="2316480"/>
          <a:ext cx="8127999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954695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75901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47316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30. November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09:00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Klepsau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2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30. November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09:00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Winzenhofen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2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30. November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Ballenberg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1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6. Dezember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Assamstadt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3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7. Dezember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09:00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Krautheim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7. Dezember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Gommersdorf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60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Termine .2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de-DE" sz="4800" dirty="0"/>
              <a:t>2. Elternabend zum Thema Buße und Beichte</a:t>
            </a:r>
          </a:p>
          <a:p>
            <a:pPr lvl="1">
              <a:lnSpc>
                <a:spcPct val="134000"/>
              </a:lnSpc>
            </a:pPr>
            <a:r>
              <a:rPr lang="de-DE" sz="3200" dirty="0"/>
              <a:t>Mo., 23. Februar 2026, 19:30 Uhr Assamstadt </a:t>
            </a:r>
            <a:br>
              <a:rPr lang="de-DE" sz="3200" dirty="0"/>
            </a:br>
            <a:r>
              <a:rPr lang="de-DE" sz="3200" dirty="0"/>
              <a:t>		im Gemeindezentrum „Alte Kirche“ Assamstadt</a:t>
            </a:r>
          </a:p>
          <a:p>
            <a:pPr lvl="1">
              <a:lnSpc>
                <a:spcPct val="134000"/>
              </a:lnSpc>
            </a:pPr>
            <a:r>
              <a:rPr lang="de-DE" sz="3200" dirty="0"/>
              <a:t>Di., 24. Februar 2026, 19:30 Uhr Ravenstein / Jagsttal </a:t>
            </a:r>
            <a:br>
              <a:rPr lang="de-DE" sz="3200" dirty="0"/>
            </a:br>
            <a:r>
              <a:rPr lang="de-DE" sz="3200" dirty="0"/>
              <a:t>		in Gommersdorf im Pfarrkeller</a:t>
            </a:r>
          </a:p>
          <a:p>
            <a:pPr marL="0" lvl="1" indent="0">
              <a:lnSpc>
                <a:spcPct val="134000"/>
              </a:lnSpc>
              <a:buNone/>
            </a:pPr>
            <a:r>
              <a:rPr lang="de-DE" sz="4700" dirty="0"/>
              <a:t>3. Elternabend zum Thema „Eucharistie“</a:t>
            </a:r>
          </a:p>
          <a:p>
            <a:pPr lvl="1" indent="-234950">
              <a:lnSpc>
                <a:spcPct val="134000"/>
              </a:lnSpc>
            </a:pPr>
            <a:r>
              <a:rPr lang="de-DE" sz="3200" dirty="0"/>
              <a:t>Wird mit den Eltern der Erstkommuniontermine vereinbart.</a:t>
            </a:r>
          </a:p>
          <a:p>
            <a:pPr marL="0" lvl="1" indent="0">
              <a:lnSpc>
                <a:spcPct val="134000"/>
              </a:lnSpc>
              <a:buNone/>
            </a:pPr>
            <a:r>
              <a:rPr lang="de-DE" sz="4900" dirty="0"/>
              <a:t>Katechet*innen-Abende im Pfarrhaus in Gommersdorf</a:t>
            </a:r>
          </a:p>
          <a:p>
            <a:pPr lvl="1">
              <a:lnSpc>
                <a:spcPct val="134000"/>
              </a:lnSpc>
            </a:pPr>
            <a:r>
              <a:rPr lang="de-DE" sz="3200" dirty="0"/>
              <a:t>Dienstag, 21. Oktober 2025 19:30 Uhr</a:t>
            </a:r>
          </a:p>
          <a:p>
            <a:pPr lvl="1">
              <a:lnSpc>
                <a:spcPct val="134000"/>
              </a:lnSpc>
            </a:pPr>
            <a:r>
              <a:rPr lang="de-DE" sz="3200" dirty="0"/>
              <a:t>Mittwoch, 28. Januar 2026, 19:30 Uhr</a:t>
            </a:r>
          </a:p>
          <a:p>
            <a:pPr lvl="1">
              <a:lnSpc>
                <a:spcPct val="134000"/>
              </a:lnSpc>
            </a:pPr>
            <a:r>
              <a:rPr lang="de-DE" sz="3200" dirty="0"/>
              <a:t>Mittwoch, 11. März 2026, 19:30 Uhr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16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Termine .3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3600" b="1" cap="all" dirty="0" err="1">
                <a:latin typeface="+mj-lt"/>
              </a:rPr>
              <a:t>Mitfeier</a:t>
            </a:r>
            <a:r>
              <a:rPr lang="de-DE" sz="3600" b="1" cap="all" dirty="0">
                <a:latin typeface="+mj-lt"/>
              </a:rPr>
              <a:t> der heiligen Woche</a:t>
            </a:r>
          </a:p>
          <a:p>
            <a:pPr lvl="1">
              <a:lnSpc>
                <a:spcPct val="120000"/>
              </a:lnSpc>
            </a:pPr>
            <a:r>
              <a:rPr lang="de-DE" sz="3100" b="1" dirty="0">
                <a:latin typeface="+mj-lt"/>
              </a:rPr>
              <a:t>Palmsonntag</a:t>
            </a:r>
            <a:r>
              <a:rPr lang="de-DE" sz="3100" dirty="0">
                <a:latin typeface="+mj-lt"/>
              </a:rPr>
              <a:t> </a:t>
            </a:r>
            <a:br>
              <a:rPr lang="de-DE" sz="3100" dirty="0">
                <a:latin typeface="+mj-lt"/>
              </a:rPr>
            </a:br>
            <a:r>
              <a:rPr lang="de-DE" sz="3100" dirty="0">
                <a:latin typeface="+mj-lt"/>
              </a:rPr>
              <a:t>Teilnahme der Kinder mit den vorher gebastelten Palmbuschen</a:t>
            </a:r>
          </a:p>
          <a:p>
            <a:pPr lvl="1">
              <a:lnSpc>
                <a:spcPct val="120000"/>
              </a:lnSpc>
            </a:pPr>
            <a:r>
              <a:rPr lang="de-DE" sz="3100" b="1" dirty="0">
                <a:latin typeface="+mj-lt"/>
              </a:rPr>
              <a:t>Gründonnerstag</a:t>
            </a:r>
            <a:br>
              <a:rPr lang="de-DE" sz="3100" dirty="0">
                <a:latin typeface="+mj-lt"/>
              </a:rPr>
            </a:br>
            <a:r>
              <a:rPr lang="de-DE" sz="3100" dirty="0">
                <a:latin typeface="+mj-lt"/>
              </a:rPr>
              <a:t>Die Kinder sind in die Gottesdienstfeier eingebunden, ihnen werden die Hände gewaschen.</a:t>
            </a:r>
          </a:p>
          <a:p>
            <a:pPr lvl="1">
              <a:lnSpc>
                <a:spcPct val="120000"/>
              </a:lnSpc>
            </a:pPr>
            <a:r>
              <a:rPr lang="de-DE" sz="3100" b="1" dirty="0">
                <a:latin typeface="+mj-lt"/>
              </a:rPr>
              <a:t>Karfreitag</a:t>
            </a:r>
            <a:r>
              <a:rPr lang="de-DE" sz="3100" dirty="0">
                <a:latin typeface="+mj-lt"/>
              </a:rPr>
              <a:t> </a:t>
            </a:r>
            <a:br>
              <a:rPr lang="de-DE" sz="3100" dirty="0">
                <a:latin typeface="+mj-lt"/>
              </a:rPr>
            </a:br>
            <a:r>
              <a:rPr lang="de-DE" sz="3100" dirty="0">
                <a:latin typeface="+mj-lt"/>
              </a:rPr>
              <a:t>Mit den Kindern wird ein Kinderkreuzweg gestaltet.</a:t>
            </a:r>
          </a:p>
          <a:p>
            <a:pPr lvl="1">
              <a:lnSpc>
                <a:spcPct val="120000"/>
              </a:lnSpc>
            </a:pPr>
            <a:r>
              <a:rPr lang="de-DE" sz="3100" b="1" dirty="0">
                <a:latin typeface="+mj-lt"/>
              </a:rPr>
              <a:t>Osternacht</a:t>
            </a:r>
            <a:br>
              <a:rPr lang="de-DE" sz="3100" dirty="0">
                <a:latin typeface="+mj-lt"/>
              </a:rPr>
            </a:br>
            <a:r>
              <a:rPr lang="de-DE" sz="3100" dirty="0">
                <a:latin typeface="+mj-lt"/>
              </a:rPr>
              <a:t>Die Kinder feiern die Osterliturgie mit vom Osterfeuer bis zur Tauferneuerung, </a:t>
            </a:r>
            <a:br>
              <a:rPr lang="de-DE" sz="3100" dirty="0">
                <a:latin typeface="+mj-lt"/>
              </a:rPr>
            </a:br>
            <a:r>
              <a:rPr lang="de-DE" sz="3100" dirty="0">
                <a:latin typeface="+mj-lt"/>
              </a:rPr>
              <a:t>wo sie ihre Kommunionkerze überreicht bekommen.</a:t>
            </a:r>
            <a:endParaRPr lang="de-DE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685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8191"/>
          </a:xfrm>
        </p:spPr>
        <p:txBody>
          <a:bodyPr/>
          <a:lstStyle/>
          <a:p>
            <a:r>
              <a:rPr lang="de-DE" dirty="0"/>
              <a:t>Erstkommuniontermine 2025 mit Pfarrer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16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61D6ACF-C215-447D-9A5E-26516C2A9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19762"/>
              </p:ext>
            </p:extLst>
          </p:nvPr>
        </p:nvGraphicFramePr>
        <p:xfrm>
          <a:off x="1524508" y="268935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075">
                  <a:extLst>
                    <a:ext uri="{9D8B030D-6E8A-4147-A177-3AD203B41FA5}">
                      <a16:colId xmlns:a16="http://schemas.microsoft.com/office/drawing/2014/main" val="505374499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1179936424"/>
                    </a:ext>
                  </a:extLst>
                </a:gridCol>
                <a:gridCol w="1776549">
                  <a:extLst>
                    <a:ext uri="{9D8B030D-6E8A-4147-A177-3AD203B41FA5}">
                      <a16:colId xmlns:a16="http://schemas.microsoft.com/office/drawing/2014/main" val="2916141662"/>
                    </a:ext>
                  </a:extLst>
                </a:gridCol>
                <a:gridCol w="1335822">
                  <a:extLst>
                    <a:ext uri="{9D8B030D-6E8A-4147-A177-3AD203B41FA5}">
                      <a16:colId xmlns:a16="http://schemas.microsoft.com/office/drawing/2014/main" val="2391975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Uhrzeit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Zelebrant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0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Ravenstein / Oberwittstadt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06.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Pfr. Kern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2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Winzenhofen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06.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Pfr. Metz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0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Assamstadt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12.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Pfr. Kern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2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Krautheim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12.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Pfr. Metz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4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Gommersdorf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19.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Pfr. Metz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Klepsau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26.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Pfr. Kern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7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44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/>
              <a:t>ThemenTag</a:t>
            </a:r>
            <a:r>
              <a:rPr lang="de-DE" dirty="0"/>
              <a:t> „Eucharistie“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17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200985" y="3174172"/>
            <a:ext cx="9432454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Dieser Termin ist Pflicht.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Am Samstagnachmittag feiern wir zum Abschluss eine heilige Messe.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Die Eltern müssen sich um die Beförderung der Kinder und die Verpflegung kümmern.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036565"/>
              </p:ext>
            </p:extLst>
          </p:nvPr>
        </p:nvGraphicFramePr>
        <p:xfrm>
          <a:off x="1363853" y="1927605"/>
          <a:ext cx="8069707" cy="842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Januar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Assamstadt, Pfarrsaal Krautheim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07. Februar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Ravenstein / Jagsttal, Pfarrsaal Krautheim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45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Termine .4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Mitgestaltung der Kinderkrippenfeiern</a:t>
            </a:r>
          </a:p>
          <a:p>
            <a:pPr lvl="1"/>
            <a:r>
              <a:rPr lang="de-DE" dirty="0"/>
              <a:t>Gommersdorf, Klepsau, Krautheim und Ravenstein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Mitfeier kirchlicher Feste</a:t>
            </a:r>
          </a:p>
          <a:p>
            <a:pPr lvl="1"/>
            <a:r>
              <a:rPr lang="de-DE" dirty="0"/>
              <a:t>Patrozinien</a:t>
            </a:r>
          </a:p>
          <a:p>
            <a:pPr lvl="1"/>
            <a:r>
              <a:rPr lang="de-DE" dirty="0"/>
              <a:t>Christi Himmelfahrt</a:t>
            </a:r>
          </a:p>
          <a:p>
            <a:pPr lvl="1"/>
            <a:r>
              <a:rPr lang="de-DE" dirty="0"/>
              <a:t>Pfingsten</a:t>
            </a:r>
          </a:p>
          <a:p>
            <a:pPr lvl="1"/>
            <a:r>
              <a:rPr lang="de-DE" dirty="0"/>
              <a:t>Fronleichnam</a:t>
            </a:r>
          </a:p>
          <a:p>
            <a:pPr lvl="1"/>
            <a:r>
              <a:rPr lang="de-DE" dirty="0"/>
              <a:t>Skapulierfest in Oberwittstadt etc.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b="1" u="sng" dirty="0"/>
              <a:t>Bitte beachten Sie: Termine werden im Pfarrblatt,</a:t>
            </a:r>
          </a:p>
          <a:p>
            <a:pPr marL="0" indent="0">
              <a:buNone/>
            </a:pPr>
            <a:r>
              <a:rPr lang="de-DE" b="1" u="sng" dirty="0"/>
              <a:t>im Amtsblatt und auf der Homepage veröffentlicht!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52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Vorstellung Gruppenmaterial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19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48" y="1688058"/>
            <a:ext cx="4600035" cy="46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Mottolied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1ACCD9-D0F1-4AB5-A0E9-1F7BDD98A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7" b="11111"/>
          <a:stretch/>
        </p:blipFill>
        <p:spPr>
          <a:xfrm>
            <a:off x="3099154" y="1599506"/>
            <a:ext cx="5993692" cy="49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4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>
                <a:effectLst/>
              </a:rPr>
              <a:t>WWW.BEI-GOTT-ZU-HAUSE.DE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0" indent="0" defTabSz="898525">
              <a:buNone/>
              <a:tabLst>
                <a:tab pos="266700" algn="l"/>
              </a:tabLst>
            </a:pPr>
            <a:r>
              <a:rPr lang="de-DE" sz="1400" b="1" dirty="0"/>
              <a:t>I Die Glocken läuten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I.1 Wir treffen uns</a:t>
            </a:r>
            <a:br>
              <a:rPr lang="de-DE" sz="1300" dirty="0"/>
            </a:br>
            <a:r>
              <a:rPr lang="de-DE" sz="1300" dirty="0"/>
              <a:t>I.2 Jesus ruft mich</a:t>
            </a:r>
            <a:br>
              <a:rPr lang="de-DE" sz="1300" dirty="0"/>
            </a:br>
            <a:r>
              <a:rPr lang="de-DE" sz="1300" dirty="0"/>
              <a:t>I.3 Ich gehe in die Kirche</a:t>
            </a:r>
            <a:br>
              <a:rPr lang="de-DE" sz="1300" dirty="0"/>
            </a:br>
            <a:r>
              <a:rPr lang="de-DE" sz="1300" dirty="0"/>
              <a:t>I.4 Ich mach ein Kreuzzeichen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II Ein Tor geht auf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II.1 Jesus wird getauft</a:t>
            </a:r>
            <a:br>
              <a:rPr lang="de-DE" sz="1300" dirty="0"/>
            </a:br>
            <a:r>
              <a:rPr lang="de-DE" sz="1300" dirty="0"/>
              <a:t>II.2 Ich bin getauft</a:t>
            </a:r>
            <a:br>
              <a:rPr lang="de-DE" sz="1300" dirty="0"/>
            </a:br>
            <a:r>
              <a:rPr lang="de-DE" sz="1300" dirty="0"/>
              <a:t>II.3 Wir feiern Taufgedächtnis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III Hände falten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III Hände falten</a:t>
            </a:r>
            <a:br>
              <a:rPr lang="de-DE" sz="1300" dirty="0"/>
            </a:br>
            <a:r>
              <a:rPr lang="de-DE" sz="1300" dirty="0"/>
              <a:t>III.1 Jesus lehrt uns beten</a:t>
            </a:r>
            <a:br>
              <a:rPr lang="de-DE" sz="1300" dirty="0"/>
            </a:br>
            <a:r>
              <a:rPr lang="de-DE" sz="1300" dirty="0"/>
              <a:t>III.2 Mit Gott von Herzen sprechen</a:t>
            </a:r>
            <a:br>
              <a:rPr lang="de-DE" sz="1300" dirty="0"/>
            </a:br>
            <a:r>
              <a:rPr lang="de-DE" sz="1300" dirty="0"/>
              <a:t>III.3 Mit den Psalmen beten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IV Grundsteine des Glaubens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IV.1 Gottes Wort</a:t>
            </a:r>
            <a:br>
              <a:rPr lang="de-DE" sz="1300" dirty="0"/>
            </a:br>
            <a:r>
              <a:rPr lang="de-DE" sz="1300" dirty="0"/>
              <a:t>IV.2 Schatz für Kopf und Herz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V Geheimzeichen Fisch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V.1 Ich glaube an Jesus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VI Schwarzes Schaf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VI.1 Gern geschehen</a:t>
            </a:r>
            <a:br>
              <a:rPr lang="de-DE" sz="1300" dirty="0"/>
            </a:br>
            <a:r>
              <a:rPr lang="de-DE" sz="1300" dirty="0"/>
              <a:t>VI.2 Ich bring meine Scherben</a:t>
            </a:r>
            <a:br>
              <a:rPr lang="de-DE" sz="1300" dirty="0"/>
            </a:br>
            <a:r>
              <a:rPr lang="de-DE" sz="1300" dirty="0"/>
              <a:t>VI.3 Ich habe Gutes unterlassen</a:t>
            </a:r>
            <a:br>
              <a:rPr lang="de-DE" sz="1300" dirty="0"/>
            </a:br>
            <a:r>
              <a:rPr lang="de-DE" sz="1300" dirty="0"/>
              <a:t>VI.4 Ich lass mich von Gott finden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VII Gemeinschaft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VII.1 Das Gründonnerstagsgeheimnis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VIII </a:t>
            </a:r>
            <a:r>
              <a:rPr lang="de-DE" sz="1400" b="1" dirty="0" err="1"/>
              <a:t>KreuzWege</a:t>
            </a:r>
            <a:endParaRPr lang="de-DE" sz="1400" b="1" dirty="0"/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VIII.1 Das Karfreitagsgeheimnis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IX Fest des Lebens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IX.1 Das Ostergeheimnis</a:t>
            </a:r>
            <a:br>
              <a:rPr lang="de-DE" sz="1300" dirty="0"/>
            </a:br>
            <a:r>
              <a:rPr lang="de-DE" sz="1300" dirty="0"/>
              <a:t>IX.2 … in jeder heiligen Messe</a:t>
            </a:r>
          </a:p>
          <a:p>
            <a:pPr marL="0" indent="0" defTabSz="898525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de-DE" sz="1400" b="1" dirty="0"/>
              <a:t>X Flagge zeigen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dirty="0"/>
              <a:t>X.1 Segen sein</a:t>
            </a:r>
            <a:br>
              <a:rPr lang="de-DE" sz="1300" dirty="0"/>
            </a:br>
            <a:r>
              <a:rPr lang="de-DE" sz="1300" dirty="0"/>
              <a:t>X.2 Zeichen setzten</a:t>
            </a:r>
            <a:br>
              <a:rPr lang="de-DE" sz="1300" dirty="0"/>
            </a:br>
            <a:r>
              <a:rPr lang="de-DE" sz="1300" dirty="0"/>
              <a:t>X.3 Vorbild Maria</a:t>
            </a:r>
            <a:br>
              <a:rPr lang="de-DE" sz="1300" dirty="0"/>
            </a:br>
            <a:r>
              <a:rPr lang="de-DE" sz="1300" dirty="0"/>
              <a:t>X.4 Ich bin mit dabei</a:t>
            </a:r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endParaRPr lang="de-DE" sz="1300" dirty="0"/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endParaRPr lang="de-DE" sz="1300" dirty="0"/>
          </a:p>
          <a:p>
            <a:pPr marL="457200" lvl="1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400" b="1" dirty="0"/>
              <a:t>Eucharistie</a:t>
            </a:r>
          </a:p>
          <a:p>
            <a:pPr marL="914400" lvl="2" indent="0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b="1" dirty="0"/>
              <a:t>Thementag in Krautheim</a:t>
            </a:r>
          </a:p>
          <a:p>
            <a:pPr marL="1165225" lvl="2" indent="-250825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b="1" dirty="0"/>
              <a:t>17. Januar 2026</a:t>
            </a:r>
            <a:br>
              <a:rPr lang="de-DE" sz="1300" b="1" dirty="0"/>
            </a:br>
            <a:r>
              <a:rPr lang="de-DE" sz="1300" b="1" dirty="0"/>
              <a:t>Assamstadt</a:t>
            </a:r>
          </a:p>
          <a:p>
            <a:pPr marL="1077913" lvl="2" indent="-163513" defTabSz="898525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de-DE" sz="1300" b="1" dirty="0"/>
              <a:t>7. Februar 2026</a:t>
            </a:r>
            <a:br>
              <a:rPr lang="de-DE" sz="1300" b="1" dirty="0"/>
            </a:br>
            <a:r>
              <a:rPr lang="de-DE" sz="1300" b="1" dirty="0"/>
              <a:t>  Ravenstein + Jagsttal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001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FAQ?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4015"/>
              </p:ext>
            </p:extLst>
          </p:nvPr>
        </p:nvGraphicFramePr>
        <p:xfrm>
          <a:off x="838200" y="1544384"/>
          <a:ext cx="10515600" cy="5011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9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2100" b="1" dirty="0"/>
                        <a:t>Blumenschmuck: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500"/>
                        </a:spcBef>
                      </a:pP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Der Blumenschmuck ist Sache der Pfarrei! </a:t>
                      </a:r>
                      <a:br>
                        <a:rPr lang="de-DE" sz="21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Liegt in Verantwortung bei</a:t>
                      </a:r>
                      <a:r>
                        <a:rPr lang="de-DE" sz="2100" kern="1200" baseline="0" dirty="0">
                          <a:solidFill>
                            <a:schemeClr val="tx1"/>
                          </a:solidFill>
                        </a:rPr>
                        <a:t> den Mesnern.</a:t>
                      </a:r>
                      <a:endParaRPr lang="de-DE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2100" b="1" dirty="0"/>
                        <a:t>Liedheft: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500"/>
                        </a:spcBef>
                      </a:pP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Für jeden Erstkommuniongottesdienst werden genügend Hefte</a:t>
                      </a:r>
                      <a:r>
                        <a:rPr lang="de-DE" sz="2100" kern="1200" baseline="0" dirty="0">
                          <a:solidFill>
                            <a:schemeClr val="tx1"/>
                          </a:solidFill>
                        </a:rPr>
                        <a:t> gedruckt. Die Druckvorlage wird von den Eltern in Word DIN-A-5 in Rücksprache mit Pfarrer Metz bzw. Frau Rudolf erstellt (Vorlage auf der Homepage). Die Vorlage muss dem Pfarrbüro spätestens zwei Monate vor dem Termin vorliegen.</a:t>
                      </a: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3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2100" b="1" dirty="0"/>
                        <a:t>Gewänder: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500"/>
                        </a:spcBef>
                      </a:pP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Gewänder sind Eigentum der Pfarrei Krautheim. Deshalb haben </a:t>
                      </a:r>
                      <a:br>
                        <a:rPr lang="de-DE" sz="21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die Kommunionkinder in Krautheim auch Vorrang bei der </a:t>
                      </a:r>
                      <a:br>
                        <a:rPr lang="de-DE" sz="21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Ausleihe. Ausleihgebühr € 20. Gewänder sauber zurück. </a:t>
                      </a:r>
                      <a:br>
                        <a:rPr lang="de-DE" sz="21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Anprobe und Aus- bzw. Rückgabetermine werden </a:t>
                      </a:r>
                      <a:br>
                        <a:rPr lang="de-DE" sz="21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2100" kern="1200" dirty="0">
                          <a:solidFill>
                            <a:schemeClr val="tx1"/>
                          </a:solidFill>
                        </a:rPr>
                        <a:t>bekanntgegeben.</a:t>
                      </a:r>
                      <a:endParaRPr lang="de-DE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5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74C7-739A-4C94-B549-8F356828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FAQ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7CCDF6D-FC65-47B5-B31D-28B1A2786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997821"/>
              </p:ext>
            </p:extLst>
          </p:nvPr>
        </p:nvGraphicFramePr>
        <p:xfrm>
          <a:off x="833718" y="1825625"/>
          <a:ext cx="10520082" cy="3078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1858">
                  <a:extLst>
                    <a:ext uri="{9D8B030D-6E8A-4147-A177-3AD203B41FA5}">
                      <a16:colId xmlns:a16="http://schemas.microsoft.com/office/drawing/2014/main" val="936012120"/>
                    </a:ext>
                  </a:extLst>
                </a:gridCol>
                <a:gridCol w="8198224">
                  <a:extLst>
                    <a:ext uri="{9D8B030D-6E8A-4147-A177-3AD203B41FA5}">
                      <a16:colId xmlns:a16="http://schemas.microsoft.com/office/drawing/2014/main" val="992403785"/>
                    </a:ext>
                  </a:extLst>
                </a:gridCol>
              </a:tblGrid>
              <a:tr h="817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</a:rPr>
                        <a:t>Veröffentlichungen: 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500"/>
                        </a:spcBef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</a:rPr>
                        <a:t>Jede Gemeinde fertigt ein Gruppenfoto mit einer Einverständniserklärung der Eltern</a:t>
                      </a:r>
                      <a:r>
                        <a:rPr lang="de-DE" sz="200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</a:rPr>
                        <a:t>und stellt es dem Pfarrbüro zur Verfügung. 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40790"/>
                  </a:ext>
                </a:extLst>
              </a:tr>
              <a:tr h="63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</a:rPr>
                        <a:t>Gotteslob: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</a:rPr>
                        <a:t>Das Gotteslob kann über die Pfarrbücherei in Assamstadt (Ulrike Freudenberger) bezogen werden.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82499"/>
                  </a:ext>
                </a:extLst>
              </a:tr>
              <a:tr h="761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</a:rPr>
                        <a:t>Unkostenbeitrag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</a:rPr>
                        <a:t>Für die verschiedenen</a:t>
                      </a:r>
                      <a:r>
                        <a:rPr lang="de-DE" sz="2000" kern="1200" baseline="0" dirty="0">
                          <a:solidFill>
                            <a:schemeClr val="tx1"/>
                          </a:solidFill>
                        </a:rPr>
                        <a:t> Materialien (</a:t>
                      </a:r>
                      <a:r>
                        <a:rPr lang="de-DE" sz="2000" b="0" kern="1200" baseline="0" dirty="0">
                          <a:solidFill>
                            <a:schemeClr val="tx1"/>
                          </a:solidFill>
                        </a:rPr>
                        <a:t>Ordner</a:t>
                      </a:r>
                      <a:r>
                        <a:rPr lang="de-DE" sz="2000" kern="1200" baseline="0" dirty="0">
                          <a:solidFill>
                            <a:schemeClr val="tx1"/>
                          </a:solidFill>
                        </a:rPr>
                        <a:t>, Gruppenkerzen, Bastelmate-</a:t>
                      </a:r>
                      <a:r>
                        <a:rPr lang="de-DE" sz="2000" kern="1200" baseline="0" dirty="0" err="1">
                          <a:solidFill>
                            <a:schemeClr val="tx1"/>
                          </a:solidFill>
                        </a:rPr>
                        <a:t>rialien</a:t>
                      </a:r>
                      <a:r>
                        <a:rPr lang="de-DE" sz="2000" kern="1200" baseline="0" dirty="0">
                          <a:solidFill>
                            <a:schemeClr val="tx1"/>
                          </a:solidFill>
                        </a:rPr>
                        <a:t>, Kopien etc.) erheben wir einen Beitrag von € 30.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880527"/>
                  </a:ext>
                </a:extLst>
              </a:tr>
              <a:tr h="722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</a:rPr>
                        <a:t>Pfarrblatt: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500"/>
                        </a:spcBef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</a:rPr>
                        <a:t>An jede Email-Adresse der Kommunionfamilien wird ab sofort das Pfarrblatt als Newsletter versandt.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09248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823E44-AD7C-49B2-953E-A71FB4E6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AAE569-5711-4369-9878-93D5D418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232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1374" y="1825624"/>
            <a:ext cx="7297442" cy="4600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23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" y="1544384"/>
            <a:ext cx="3342378" cy="50302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82943" y="2891135"/>
            <a:ext cx="5017848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solidFill>
                  <a:srgbClr val="202A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DANKE für Ihre </a:t>
            </a:r>
            <a:br>
              <a:rPr lang="de-DE" sz="5400" dirty="0">
                <a:solidFill>
                  <a:srgbClr val="202A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5400" dirty="0">
                <a:solidFill>
                  <a:srgbClr val="202A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2775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Die Erstkommunion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202A4F"/>
                </a:solidFill>
              </a:rPr>
              <a:t>Ziele der Erstkommunion</a:t>
            </a:r>
          </a:p>
          <a:p>
            <a:pPr lvl="1"/>
            <a:r>
              <a:rPr lang="de-DE" dirty="0">
                <a:solidFill>
                  <a:srgbClr val="202A4F"/>
                </a:solidFill>
              </a:rPr>
              <a:t>Kennenlernen der Eucharistie</a:t>
            </a:r>
          </a:p>
          <a:p>
            <a:pPr lvl="1"/>
            <a:r>
              <a:rPr lang="de-DE" dirty="0">
                <a:solidFill>
                  <a:srgbClr val="202A4F"/>
                </a:solidFill>
              </a:rPr>
              <a:t>Kennenlernen der Buße und Beichte</a:t>
            </a:r>
          </a:p>
          <a:p>
            <a:r>
              <a:rPr lang="de-DE" dirty="0">
                <a:solidFill>
                  <a:srgbClr val="202A4F"/>
                </a:solidFill>
              </a:rPr>
              <a:t>Umsetzung der Ziele</a:t>
            </a:r>
          </a:p>
          <a:p>
            <a:pPr lvl="1"/>
            <a:r>
              <a:rPr lang="de-DE" dirty="0">
                <a:solidFill>
                  <a:srgbClr val="202A4F"/>
                </a:solidFill>
              </a:rPr>
              <a:t>Kommunionunterricht (außer in den Ferien)</a:t>
            </a:r>
          </a:p>
          <a:p>
            <a:pPr lvl="2"/>
            <a:r>
              <a:rPr lang="de-DE" dirty="0">
                <a:solidFill>
                  <a:srgbClr val="202A4F"/>
                </a:solidFill>
              </a:rPr>
              <a:t>Pflichtveranstaltung</a:t>
            </a:r>
          </a:p>
          <a:p>
            <a:pPr lvl="1"/>
            <a:r>
              <a:rPr lang="de-DE" dirty="0">
                <a:solidFill>
                  <a:srgbClr val="202A4F"/>
                </a:solidFill>
              </a:rPr>
              <a:t>Gottesdienstbesuche</a:t>
            </a:r>
          </a:p>
          <a:p>
            <a:pPr lvl="2"/>
            <a:r>
              <a:rPr lang="de-DE" dirty="0">
                <a:solidFill>
                  <a:srgbClr val="202A4F"/>
                </a:solidFill>
              </a:rPr>
              <a:t>Schüler- bzw. Kindergottesdienste verpflichtend</a:t>
            </a:r>
          </a:p>
          <a:p>
            <a:pPr lvl="2"/>
            <a:r>
              <a:rPr lang="de-DE" dirty="0">
                <a:solidFill>
                  <a:srgbClr val="202A4F"/>
                </a:solidFill>
              </a:rPr>
              <a:t>Sonntagsmesse verpflichtend</a:t>
            </a:r>
          </a:p>
          <a:p>
            <a:pPr lvl="1"/>
            <a:r>
              <a:rPr lang="de-DE" dirty="0">
                <a:solidFill>
                  <a:srgbClr val="202A4F"/>
                </a:solidFill>
              </a:rPr>
              <a:t>Schulunterricht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77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Gleichschenkliges Dreieck 5"/>
          <p:cNvSpPr/>
          <p:nvPr/>
        </p:nvSpPr>
        <p:spPr>
          <a:xfrm>
            <a:off x="226577" y="1602223"/>
            <a:ext cx="8965975" cy="1310909"/>
          </a:xfrm>
          <a:prstGeom prst="triangle">
            <a:avLst>
              <a:gd name="adj" fmla="val 50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5893" y="2970971"/>
            <a:ext cx="1100517" cy="3629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191836" y="2982222"/>
            <a:ext cx="1100517" cy="3629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Thementag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„Eucharistie“</a:t>
            </a:r>
          </a:p>
        </p:txBody>
      </p:sp>
      <p:sp>
        <p:nvSpPr>
          <p:cNvPr id="9" name="Rechteck 8"/>
          <p:cNvSpPr/>
          <p:nvPr/>
        </p:nvSpPr>
        <p:spPr>
          <a:xfrm>
            <a:off x="5925554" y="2982222"/>
            <a:ext cx="1100517" cy="3629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Mitfeier</a:t>
            </a:r>
            <a:r>
              <a:rPr lang="de-DE" dirty="0">
                <a:solidFill>
                  <a:schemeClr val="tx1"/>
                </a:solidFill>
              </a:rPr>
              <a:t> von Gottesdiensten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Kindergottesdienste, Sonntagsgottesdienste, Taufe, Beichte, Karwoche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(Gründonnerstag, Karfreitag und Osternacht)</a:t>
            </a:r>
          </a:p>
        </p:txBody>
      </p:sp>
      <p:sp>
        <p:nvSpPr>
          <p:cNvPr id="10" name="Rechteck 9"/>
          <p:cNvSpPr/>
          <p:nvPr/>
        </p:nvSpPr>
        <p:spPr>
          <a:xfrm>
            <a:off x="8031345" y="2982222"/>
            <a:ext cx="1100517" cy="3629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Religionsunterricht in der Schule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362832" y="2989063"/>
            <a:ext cx="1100517" cy="3629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Positive Begleitung in der Familie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28203" y="2257677"/>
            <a:ext cx="336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Erstkommunionvorbereitung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3681" y="2982222"/>
            <a:ext cx="461665" cy="362916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de-DE" dirty="0"/>
              <a:t>Erstkommunionunterricht</a:t>
            </a:r>
          </a:p>
        </p:txBody>
      </p:sp>
    </p:spTree>
    <p:extLst>
      <p:ext uri="{BB962C8B-B14F-4D97-AF65-F5344CB8AC3E}">
        <p14:creationId xmlns:p14="http://schemas.microsoft.com/office/powerpoint/2010/main" val="1049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Anmeldung zur Erstkommunion, Herzlich Willkommen!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Kevin Herrmann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8F0E-852E-4187-B69E-0CC757AE3ED5}" type="datetime1">
              <a:rPr lang="de-DE" smtClean="0"/>
              <a:pPr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IT &amp; Web-Administration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27022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Daten werden benötigt?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Am besten vorab die benötigten Daten notieren: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u="sng" dirty="0"/>
              <a:t>Daten zum Erstkommunionkind</a:t>
            </a:r>
          </a:p>
          <a:p>
            <a:pPr marL="457200" lvl="1" indent="0">
              <a:buNone/>
            </a:pPr>
            <a:r>
              <a:rPr lang="de-DE" dirty="0"/>
              <a:t>Name, Adresse, Geburtsdatum und –ort, Taufdatum und Pfarrei, Telefon, 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endParaRPr lang="de-DE" dirty="0"/>
          </a:p>
          <a:p>
            <a:r>
              <a:rPr lang="de-DE" u="sng" dirty="0"/>
              <a:t>Daten zu den Eltern</a:t>
            </a:r>
          </a:p>
          <a:p>
            <a:pPr marL="457200" lvl="1" indent="0">
              <a:buNone/>
            </a:pPr>
            <a:r>
              <a:rPr lang="de-DE" dirty="0"/>
              <a:t>Name, Geburtsname, ggf. abweichende Adressen, Konfession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24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 bei der Anmeldung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Besuchen Sie unsere Webseite unter </a:t>
            </a:r>
            <a:r>
              <a:rPr lang="de-DE" dirty="0">
                <a:hlinkClick r:id="rId2"/>
              </a:rPr>
              <a:t>http://www.kath-kras.de</a:t>
            </a:r>
            <a:r>
              <a:rPr lang="de-DE" dirty="0"/>
              <a:t> und navigieren Sie in den Bereich „Dienste“ – „Erstkommunion“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43" y="2829988"/>
            <a:ext cx="7037731" cy="35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3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 bei der Anmeldung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Navigieren Sie in den Bereich „Erstkommunion“ – „Anmeldung“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50" y="2459635"/>
            <a:ext cx="5458267" cy="36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5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 bei der Anmeldung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Füllen Sie jetzt das angezeigte Formular vollständig aus. Alle Felder die mit einem * Zeichen gekennzeichnet sind, sind Pflichtfelder und müssen daher ausgefüllt werden.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3AD9-7C5C-4FB5-8B8B-B55FB788E25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4486-F9C5-4E3E-B575-AC958B48C82E}" type="slidenum">
              <a:rPr lang="de-DE" smtClean="0"/>
              <a:t>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2" y="3204098"/>
            <a:ext cx="5169091" cy="31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C5E39A7-D3F2-4438-8F32-AE25E73AAD1A}" vid="{B304197B-B319-4D04-91F2-EDF7631861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Vorlage_PowerPoint_SE_Krautheim</Template>
  <TotalTime>0</TotalTime>
  <Words>1277</Words>
  <Application>Microsoft Office PowerPoint</Application>
  <PresentationFormat>Breitbild</PresentationFormat>
  <Paragraphs>246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Erstkommunion 2026 „Ihr seid meine Freunde“</vt:lpstr>
      <vt:lpstr>Mottolied</vt:lpstr>
      <vt:lpstr>Die Erstkommunion</vt:lpstr>
      <vt:lpstr>PowerPoint-Präsentation</vt:lpstr>
      <vt:lpstr>Anmeldung zur Erstkommunion, Herzlich Willkommen!</vt:lpstr>
      <vt:lpstr>Welche Daten werden benötigt?</vt:lpstr>
      <vt:lpstr>Vorgehen bei der Anmeldung</vt:lpstr>
      <vt:lpstr>Vorgehen bei der Anmeldung</vt:lpstr>
      <vt:lpstr>Vorgehen bei der Anmeldung</vt:lpstr>
      <vt:lpstr>Vorgehen bei der Anmeldung</vt:lpstr>
      <vt:lpstr>Bitte Beachten Sie…!</vt:lpstr>
      <vt:lpstr>Technische Fragen?</vt:lpstr>
      <vt:lpstr>Termine .1</vt:lpstr>
      <vt:lpstr>Termine .2</vt:lpstr>
      <vt:lpstr>Termine .3</vt:lpstr>
      <vt:lpstr>PowerPoint-Präsentation</vt:lpstr>
      <vt:lpstr>ThemenTag „Eucharistie“</vt:lpstr>
      <vt:lpstr>Termine .4</vt:lpstr>
      <vt:lpstr>Vorstellung Gruppenmaterial</vt:lpstr>
      <vt:lpstr>WWW.BEI-GOTT-ZU-HAUSE.DE</vt:lpstr>
      <vt:lpstr>FAQ?</vt:lpstr>
      <vt:lpstr>FAQ</vt:lpstr>
      <vt:lpstr>Danke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Anmeldung zur Firmung 2016, Herzlich Willkommen!</dc:title>
  <dc:creator>Kevin Herrmann</dc:creator>
  <cp:lastModifiedBy>Rudolf, Claudia</cp:lastModifiedBy>
  <cp:revision>174</cp:revision>
  <cp:lastPrinted>2025-07-24T07:35:06Z</cp:lastPrinted>
  <dcterms:created xsi:type="dcterms:W3CDTF">2015-04-08T17:40:16Z</dcterms:created>
  <dcterms:modified xsi:type="dcterms:W3CDTF">2025-09-16T09:03:14Z</dcterms:modified>
</cp:coreProperties>
</file>